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 Italics" charset="1" panose="00000500000000000000"/>
      <p:regular r:id="rId17"/>
    </p:embeddedFont>
    <p:embeddedFont>
      <p:font typeface="Helios Italics" charset="1" panose="020B0503020202090204"/>
      <p:regular r:id="rId18"/>
    </p:embeddedFont>
    <p:embeddedFont>
      <p:font typeface="Glacial Indifference" charset="1" panose="00000000000000000000"/>
      <p:regular r:id="rId19"/>
    </p:embeddedFont>
    <p:embeddedFont>
      <p:font typeface="Anton" charset="1" panose="00000500000000000000"/>
      <p:regular r:id="rId20"/>
    </p:embeddedFont>
    <p:embeddedFont>
      <p:font typeface="Glacial Indifference Bold Italics" charset="1" panose="00000800000000000000"/>
      <p:regular r:id="rId21"/>
    </p:embeddedFont>
    <p:embeddedFont>
      <p:font typeface="Glacial Indifference Bold" charset="1" panose="00000800000000000000"/>
      <p:regular r:id="rId22"/>
    </p:embeddedFont>
    <p:embeddedFont>
      <p:font typeface="Poppins Italic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https://www.canva.com/design/DAGSBrE_4fw/FdbSoeNe7iIw6BzlYMuhMg/edit?utm_content=DAGSBrE_4fw&amp;utm_campaign=designshare&amp;utm_medium=link2&amp;utm_source=sharebutt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0281" y="2043135"/>
            <a:ext cx="3280822" cy="1451038"/>
          </a:xfrm>
          <a:custGeom>
            <a:avLst/>
            <a:gdLst/>
            <a:ahLst/>
            <a:cxnLst/>
            <a:rect r="r" b="b" t="t" l="l"/>
            <a:pathLst>
              <a:path h="1451038" w="3280822">
                <a:moveTo>
                  <a:pt x="0" y="0"/>
                </a:moveTo>
                <a:lnTo>
                  <a:pt x="3280822" y="0"/>
                </a:lnTo>
                <a:lnTo>
                  <a:pt x="3280822" y="1451038"/>
                </a:lnTo>
                <a:lnTo>
                  <a:pt x="0" y="145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70" y="5866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81863" y="3061536"/>
            <a:ext cx="11769441" cy="3884450"/>
            <a:chOff x="0" y="0"/>
            <a:chExt cx="15692588" cy="51792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85775"/>
              <a:ext cx="9040885" cy="5665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755"/>
                </a:lnSpc>
              </a:pPr>
              <a:r>
                <a:rPr lang="en-US" sz="25539" i="true">
                  <a:solidFill>
                    <a:srgbClr val="FF3131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CARS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416256" y="-485775"/>
              <a:ext cx="7276332" cy="5660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755"/>
                </a:lnSpc>
              </a:pPr>
              <a:r>
                <a:rPr lang="en-US" sz="25539" i="true">
                  <a:solidFill>
                    <a:srgbClr val="FFFFFF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24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03807" y="6759786"/>
            <a:ext cx="10513769" cy="101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i="true" spc="373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CRAFTING &amp; COMPELLING WEBSITE ANALYSIS, AUDIT AND RECOMMENDATIONS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83821" y="220435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424041" y="5692753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5024732" y="5478184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778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37400"/>
            <a:ext cx="16052358" cy="65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Added an elderly person image to create a welcoming, age-friendly first impression.</a:t>
            </a:r>
          </a:p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Highlighted Cars24’s key services prominently for customer convenience.</a:t>
            </a:r>
          </a:p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Introduced personalized suggestions for better customer experience.</a:t>
            </a:r>
          </a:p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Organized all categories under one section for easy navigation.</a:t>
            </a:r>
          </a:p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Featured hot deals to grab customer attention effectively.</a:t>
            </a:r>
          </a:p>
          <a:p>
            <a:pPr algn="just" marL="958402" indent="-479201" lvl="1">
              <a:lnSpc>
                <a:spcPts val="5726"/>
              </a:lnSpc>
              <a:buFont typeface="Arial"/>
              <a:buChar char="•"/>
            </a:pPr>
            <a:r>
              <a:rPr lang="en-US" sz="4439" spc="-24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Added Call-to-Action buttons and customer feedback to build trust.</a:t>
            </a:r>
          </a:p>
          <a:p>
            <a:pPr algn="just">
              <a:lnSpc>
                <a:spcPts val="572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43536"/>
            <a:ext cx="3147112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CHANGES MADE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2490" y="6912411"/>
            <a:ext cx="2575878" cy="10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6"/>
              </a:lnSpc>
            </a:pPr>
            <a:r>
              <a:rPr lang="en-US" sz="6218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16540" y="6912411"/>
            <a:ext cx="1718409" cy="107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06"/>
              </a:lnSpc>
            </a:pPr>
            <a:r>
              <a:rPr lang="en-US" sz="621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3291" y="0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07400" y="214569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00462" y="5686887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901153" y="5472318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723" y="2412251"/>
            <a:ext cx="6127376" cy="6120134"/>
          </a:xfrm>
          <a:custGeom>
            <a:avLst/>
            <a:gdLst/>
            <a:ahLst/>
            <a:cxnLst/>
            <a:rect r="r" b="b" t="t" l="l"/>
            <a:pathLst>
              <a:path h="6120134" w="6127376">
                <a:moveTo>
                  <a:pt x="0" y="0"/>
                </a:moveTo>
                <a:lnTo>
                  <a:pt x="6127377" y="0"/>
                </a:lnTo>
                <a:lnTo>
                  <a:pt x="6127377" y="6120134"/>
                </a:lnTo>
                <a:lnTo>
                  <a:pt x="0" y="612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22490" y="2844978"/>
            <a:ext cx="5220725" cy="52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SUBMITTED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2490" y="3363960"/>
            <a:ext cx="8976525" cy="13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  <a:spcBef>
                <a:spcPct val="0"/>
              </a:spcBef>
            </a:pPr>
            <a:r>
              <a:rPr lang="en-US" b="true" sz="73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AFSAR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22490" y="5136800"/>
            <a:ext cx="5387948" cy="156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BADM - MB26</a:t>
            </a:r>
          </a:p>
          <a:p>
            <a:pPr algn="l">
              <a:lnSpc>
                <a:spcPts val="4161"/>
              </a:lnSpc>
            </a:pPr>
            <a:r>
              <a:rPr lang="en-US" sz="2972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MIAFSAR@GMAIL.COM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+91 9677476692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56556" y="0"/>
            <a:ext cx="8831444" cy="10287000"/>
            <a:chOff x="0" y="0"/>
            <a:chExt cx="8831225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834019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834019">
                  <a:moveTo>
                    <a:pt x="8834019" y="10251440"/>
                  </a:moveTo>
                  <a:cubicBezTo>
                    <a:pt x="8834019" y="10284587"/>
                    <a:pt x="8823069" y="10286873"/>
                    <a:pt x="8794519" y="10286873"/>
                  </a:cubicBezTo>
                  <a:cubicBezTo>
                    <a:pt x="5864335" y="10286238"/>
                    <a:pt x="2934282" y="10286238"/>
                    <a:pt x="4098" y="10286238"/>
                  </a:cubicBezTo>
                  <a:cubicBezTo>
                    <a:pt x="0" y="10272395"/>
                    <a:pt x="6444" y="10259822"/>
                    <a:pt x="9443" y="10246995"/>
                  </a:cubicBezTo>
                  <a:cubicBezTo>
                    <a:pt x="138242" y="9685401"/>
                    <a:pt x="267172" y="9123934"/>
                    <a:pt x="396362" y="8562467"/>
                  </a:cubicBezTo>
                  <a:cubicBezTo>
                    <a:pt x="580566" y="7761986"/>
                    <a:pt x="765161" y="6961632"/>
                    <a:pt x="949234" y="6161151"/>
                  </a:cubicBezTo>
                  <a:cubicBezTo>
                    <a:pt x="1176589" y="5172583"/>
                    <a:pt x="1403421" y="4184015"/>
                    <a:pt x="1630645" y="3195574"/>
                  </a:cubicBezTo>
                  <a:cubicBezTo>
                    <a:pt x="1861519" y="2191385"/>
                    <a:pt x="2092524" y="1187323"/>
                    <a:pt x="2324049" y="183261"/>
                  </a:cubicBezTo>
                  <a:cubicBezTo>
                    <a:pt x="2338129" y="122174"/>
                    <a:pt x="2347124" y="59690"/>
                    <a:pt x="2369937" y="635"/>
                  </a:cubicBezTo>
                  <a:cubicBezTo>
                    <a:pt x="4511552" y="635"/>
                    <a:pt x="6653166" y="635"/>
                    <a:pt x="8794780" y="0"/>
                  </a:cubicBezTo>
                  <a:cubicBezTo>
                    <a:pt x="8823852" y="0"/>
                    <a:pt x="8833758" y="3429"/>
                    <a:pt x="8833758" y="35814"/>
                  </a:cubicBezTo>
                  <a:cubicBezTo>
                    <a:pt x="8832976" y="3441065"/>
                    <a:pt x="8832976" y="6846316"/>
                    <a:pt x="8834019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0" t="-2372" r="0" b="-2648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950962">
            <a:off x="8967602" y="-560237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8"/>
                </a:lnTo>
                <a:lnTo>
                  <a:pt x="0" y="459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0962">
            <a:off x="8822626" y="-705213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38400">
            <a:off x="16337080" y="7305667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38400">
            <a:off x="15068142" y="8606554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2"/>
                </a:lnTo>
                <a:lnTo>
                  <a:pt x="0" y="336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798277"/>
            <a:ext cx="3244496" cy="1460023"/>
          </a:xfrm>
          <a:custGeom>
            <a:avLst/>
            <a:gdLst/>
            <a:ahLst/>
            <a:cxnLst/>
            <a:rect r="r" b="b" t="t" l="l"/>
            <a:pathLst>
              <a:path h="1460023" w="3244496">
                <a:moveTo>
                  <a:pt x="0" y="0"/>
                </a:moveTo>
                <a:lnTo>
                  <a:pt x="3244496" y="0"/>
                </a:lnTo>
                <a:lnTo>
                  <a:pt x="3244496" y="1460023"/>
                </a:lnTo>
                <a:lnTo>
                  <a:pt x="0" y="1460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08844"/>
            <a:ext cx="7398866" cy="177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37"/>
              </a:lnSpc>
            </a:pPr>
            <a:r>
              <a:rPr lang="en-US" sz="1038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ABOUT THE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99494"/>
            <a:ext cx="641288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31693"/>
            <a:ext cx="7398866" cy="2999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971"/>
              </a:lnSpc>
              <a:spcBef>
                <a:spcPct val="0"/>
              </a:spcBef>
            </a:pPr>
            <a:r>
              <a:rPr lang="en-US" sz="3078" spc="-16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Cars24 is an online platform for buying and selling used cars. It simplifies the process by offering instant payments, hassle-free documentation, and a seamless experience for both buyers and sellers. Cars24 operates across India, revolutionizing the used vehicle marketplace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1741639" cy="41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</a:pPr>
            <a:r>
              <a:rPr lang="en-US" sz="244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TASK-01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1182" y="2941530"/>
            <a:ext cx="4692681" cy="5060580"/>
            <a:chOff x="0" y="0"/>
            <a:chExt cx="812800" cy="876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6099" t="0" r="-360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61553" y="4041119"/>
            <a:ext cx="4692681" cy="5060580"/>
            <a:chOff x="0" y="0"/>
            <a:chExt cx="812800" cy="8765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7953" t="0" r="-438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914137" y="2941530"/>
            <a:ext cx="4692681" cy="5060580"/>
            <a:chOff x="0" y="0"/>
            <a:chExt cx="812800" cy="876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44444" t="0" r="-174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81182" y="4510450"/>
            <a:ext cx="4338288" cy="3491660"/>
            <a:chOff x="0" y="0"/>
            <a:chExt cx="1081586" cy="870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61553" y="5610039"/>
            <a:ext cx="4338288" cy="3491660"/>
            <a:chOff x="0" y="0"/>
            <a:chExt cx="1081586" cy="870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99840" y="4510450"/>
            <a:ext cx="4338288" cy="3491660"/>
            <a:chOff x="0" y="0"/>
            <a:chExt cx="1081586" cy="8705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4578575">
            <a:off x="-1280790" y="-996295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0" y="0"/>
                </a:moveTo>
                <a:lnTo>
                  <a:pt x="5892064" y="0"/>
                </a:lnTo>
                <a:lnTo>
                  <a:pt x="5892064" y="1992590"/>
                </a:lnTo>
                <a:lnTo>
                  <a:pt x="0" y="199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-4578575">
            <a:off x="14162001" y="8666645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5892064" y="1992590"/>
                </a:moveTo>
                <a:lnTo>
                  <a:pt x="0" y="1992590"/>
                </a:lnTo>
                <a:lnTo>
                  <a:pt x="0" y="0"/>
                </a:lnTo>
                <a:lnTo>
                  <a:pt x="5892064" y="0"/>
                </a:lnTo>
                <a:lnTo>
                  <a:pt x="5892064" y="19925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21244" y="1223791"/>
            <a:ext cx="200785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9120" y="1223791"/>
            <a:ext cx="486242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99"/>
              </a:lnSpc>
            </a:pPr>
            <a:r>
              <a:rPr lang="en-US" sz="9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SERVICES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73997" y="7897335"/>
            <a:ext cx="999732" cy="91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7"/>
              </a:lnSpc>
            </a:pPr>
            <a:r>
              <a:rPr lang="en-US" sz="533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6299" y="7086964"/>
            <a:ext cx="999732" cy="91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7"/>
              </a:lnSpc>
            </a:pPr>
            <a:r>
              <a:rPr lang="en-US" sz="533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54234" y="7086964"/>
            <a:ext cx="999732" cy="91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7"/>
              </a:lnSpc>
            </a:pPr>
            <a:r>
              <a:rPr lang="en-US" sz="533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85884" y="7213130"/>
            <a:ext cx="2194619" cy="70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b="true" sz="2201" i="true" spc="132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USED CAR SALES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89350" y="8066308"/>
            <a:ext cx="2574362" cy="65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1"/>
              </a:lnSpc>
            </a:pPr>
            <a:r>
              <a:rPr lang="en-US" b="true" sz="2001" i="true" spc="120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CAR AUCTIONS FOR DEALERS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35284" y="7209700"/>
            <a:ext cx="2560020" cy="71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7"/>
              </a:lnSpc>
            </a:pPr>
            <a:r>
              <a:rPr lang="en-US" b="true" sz="4401" i="true" spc="264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BIKE24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81182" y="8132571"/>
            <a:ext cx="3515683" cy="5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322"/>
              </a:lnSpc>
              <a:spcBef>
                <a:spcPct val="0"/>
              </a:spcBef>
            </a:pPr>
            <a:r>
              <a:rPr lang="en-US" sz="1800" spc="-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Platform to buy certified, pre-owned cars with warranties and easy financing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38551" y="3098130"/>
            <a:ext cx="3515683" cy="82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178"/>
              </a:lnSpc>
            </a:pPr>
            <a:r>
              <a:rPr lang="en-US" sz="1800" spc="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Facilitates seamless car auctions for dealers, improving inventory management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99840" y="8094883"/>
            <a:ext cx="3515683" cy="55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178"/>
              </a:lnSpc>
            </a:pPr>
            <a:r>
              <a:rPr lang="en-US" sz="1800" spc="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separate platform for buying and selling used motorcycles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73181" y="981075"/>
            <a:ext cx="1741639" cy="41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</a:pPr>
            <a:r>
              <a:rPr lang="en-US" sz="244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TASK-02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889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32263" y="1524511"/>
            <a:ext cx="2767263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68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3 -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64416" y="1524511"/>
            <a:ext cx="11491321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19"/>
              </a:lnSpc>
            </a:pPr>
            <a:r>
              <a:rPr lang="en-US" sz="6871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WEBSITE PLATFORM IDENTIFICATION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263" y="3642284"/>
            <a:ext cx="14223473" cy="11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690" indent="-386345" lvl="1">
              <a:lnSpc>
                <a:spcPts val="4616"/>
              </a:lnSpc>
              <a:buFont typeface="Arial"/>
              <a:buChar char="•"/>
            </a:pPr>
            <a:r>
              <a:rPr lang="en-US" sz="3578" spc="-19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CARS24 website is built on a sophisticated tech stack that emphasizes data science and AI-driven automation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263" y="5119811"/>
            <a:ext cx="14223473" cy="11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690" indent="-386345" lvl="1">
              <a:lnSpc>
                <a:spcPts val="4616"/>
              </a:lnSpc>
              <a:buFont typeface="Arial"/>
              <a:buChar char="•"/>
            </a:pPr>
            <a:r>
              <a:rPr lang="en-US" sz="3578" spc="-19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They utilize proprietary in-house apps for car inspections, leveraging AI to ensure accurate quality checks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2263" y="6600977"/>
            <a:ext cx="14223473" cy="11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690" indent="-386345" lvl="1">
              <a:lnSpc>
                <a:spcPts val="4616"/>
              </a:lnSpc>
              <a:buFont typeface="Arial"/>
              <a:buChar char="•"/>
            </a:pPr>
            <a:r>
              <a:rPr lang="en-US" sz="3578" spc="-19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Their pricing models are entirely data-based, and the platform integrates end-to-end eCommerce capabilities similar to large-scale platforms like Amazon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2263" y="8082143"/>
            <a:ext cx="14223473" cy="58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690" indent="-386345" lvl="1">
              <a:lnSpc>
                <a:spcPts val="4616"/>
              </a:lnSpc>
              <a:buFont typeface="Arial"/>
              <a:buChar char="•"/>
            </a:pPr>
            <a:r>
              <a:rPr lang="en-US" sz="3578" spc="-19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 have analyzed these insights by using the website Builtwith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2263" y="2638353"/>
            <a:ext cx="114913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USED: BUILTWITH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889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0084" y="1953681"/>
            <a:ext cx="16747833" cy="7546255"/>
          </a:xfrm>
          <a:custGeom>
            <a:avLst/>
            <a:gdLst/>
            <a:ahLst/>
            <a:cxnLst/>
            <a:rect r="r" b="b" t="t" l="l"/>
            <a:pathLst>
              <a:path h="7546255" w="16747833">
                <a:moveTo>
                  <a:pt x="0" y="0"/>
                </a:moveTo>
                <a:lnTo>
                  <a:pt x="16747832" y="0"/>
                </a:lnTo>
                <a:lnTo>
                  <a:pt x="16747832" y="7546255"/>
                </a:lnTo>
                <a:lnTo>
                  <a:pt x="0" y="754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51" r="0" b="-466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10540" y="1167270"/>
            <a:ext cx="114541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3 -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55958" y="1176531"/>
            <a:ext cx="951292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WEBSITE PLATFORM IDENTIFICATION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889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32263" y="1277237"/>
            <a:ext cx="2767263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68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4 -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64416" y="1277237"/>
            <a:ext cx="11491321" cy="117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19"/>
              </a:lnSpc>
            </a:pPr>
            <a:r>
              <a:rPr lang="en-US" sz="6871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RESPONSIVE DESIGN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4590" y="3283223"/>
            <a:ext cx="16556581" cy="8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0915" indent="-565458" lvl="1">
              <a:lnSpc>
                <a:spcPts val="6757"/>
              </a:lnSpc>
              <a:buFont typeface="Arial"/>
              <a:buChar char="•"/>
            </a:pPr>
            <a:r>
              <a:rPr lang="en-US" sz="5238" spc="-2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 server response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4590" y="4180627"/>
            <a:ext cx="16556581" cy="8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0915" indent="-565458" lvl="1">
              <a:lnSpc>
                <a:spcPts val="6757"/>
              </a:lnSpc>
              <a:buFont typeface="Arial"/>
              <a:buChar char="•"/>
            </a:pPr>
            <a:r>
              <a:rPr lang="en-US" sz="5238" spc="-2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 image sizes with width and height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4590" y="5145529"/>
            <a:ext cx="16556581" cy="8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0915" indent="-565458" lvl="1">
              <a:lnSpc>
                <a:spcPts val="6757"/>
              </a:lnSpc>
              <a:buFont typeface="Arial"/>
              <a:buChar char="•"/>
            </a:pPr>
            <a:r>
              <a:rPr lang="en-US" sz="5238" spc="-2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Minimize DOM size for faster loading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4590" y="6042546"/>
            <a:ext cx="16556581" cy="8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0915" indent="-565458" lvl="1">
              <a:lnSpc>
                <a:spcPts val="6757"/>
              </a:lnSpc>
              <a:buFont typeface="Arial"/>
              <a:buChar char="•"/>
            </a:pPr>
            <a:r>
              <a:rPr lang="en-US" sz="5238" spc="-2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 caching and use a CDN for static assets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2263" y="2391080"/>
            <a:ext cx="114913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USED: GTMETRIX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4590" y="6939563"/>
            <a:ext cx="16556581" cy="8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0915" indent="-565458" lvl="1">
              <a:lnSpc>
                <a:spcPts val="6757"/>
              </a:lnSpc>
              <a:buFont typeface="Arial"/>
              <a:buChar char="•"/>
            </a:pPr>
            <a:r>
              <a:rPr lang="en-US" sz="5238" spc="-2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 unnecessary JavaScript and network payloads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1252" y="1931948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427" y="3243134"/>
            <a:ext cx="2736063" cy="1532195"/>
          </a:xfrm>
          <a:custGeom>
            <a:avLst/>
            <a:gdLst/>
            <a:ahLst/>
            <a:cxnLst/>
            <a:rect r="r" b="b" t="t" l="l"/>
            <a:pathLst>
              <a:path h="1532195" w="2736063">
                <a:moveTo>
                  <a:pt x="0" y="0"/>
                </a:moveTo>
                <a:lnTo>
                  <a:pt x="2736063" y="0"/>
                </a:lnTo>
                <a:lnTo>
                  <a:pt x="2736063" y="1532195"/>
                </a:lnTo>
                <a:lnTo>
                  <a:pt x="0" y="153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7897" y="3243134"/>
            <a:ext cx="1371315" cy="1532195"/>
          </a:xfrm>
          <a:custGeom>
            <a:avLst/>
            <a:gdLst/>
            <a:ahLst/>
            <a:cxnLst/>
            <a:rect r="r" b="b" t="t" l="l"/>
            <a:pathLst>
              <a:path h="1532195" w="1371315">
                <a:moveTo>
                  <a:pt x="0" y="0"/>
                </a:moveTo>
                <a:lnTo>
                  <a:pt x="1371315" y="0"/>
                </a:lnTo>
                <a:lnTo>
                  <a:pt x="1371315" y="1532195"/>
                </a:lnTo>
                <a:lnTo>
                  <a:pt x="0" y="1532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859" y="3243134"/>
            <a:ext cx="3745366" cy="1532195"/>
          </a:xfrm>
          <a:custGeom>
            <a:avLst/>
            <a:gdLst/>
            <a:ahLst/>
            <a:cxnLst/>
            <a:rect r="r" b="b" t="t" l="l"/>
            <a:pathLst>
              <a:path h="1532195" w="3745366">
                <a:moveTo>
                  <a:pt x="0" y="0"/>
                </a:moveTo>
                <a:lnTo>
                  <a:pt x="3745366" y="0"/>
                </a:lnTo>
                <a:lnTo>
                  <a:pt x="3745366" y="1532195"/>
                </a:lnTo>
                <a:lnTo>
                  <a:pt x="0" y="1532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4384" y="6446287"/>
            <a:ext cx="1532195" cy="1532195"/>
          </a:xfrm>
          <a:custGeom>
            <a:avLst/>
            <a:gdLst/>
            <a:ahLst/>
            <a:cxnLst/>
            <a:rect r="r" b="b" t="t" l="l"/>
            <a:pathLst>
              <a:path h="1532195" w="1532195">
                <a:moveTo>
                  <a:pt x="0" y="0"/>
                </a:moveTo>
                <a:lnTo>
                  <a:pt x="1532195" y="0"/>
                </a:lnTo>
                <a:lnTo>
                  <a:pt x="1532195" y="1532195"/>
                </a:lnTo>
                <a:lnTo>
                  <a:pt x="0" y="1532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21532" y="6446287"/>
            <a:ext cx="1831972" cy="1532195"/>
          </a:xfrm>
          <a:custGeom>
            <a:avLst/>
            <a:gdLst/>
            <a:ahLst/>
            <a:cxnLst/>
            <a:rect r="r" b="b" t="t" l="l"/>
            <a:pathLst>
              <a:path h="1532195" w="1831972">
                <a:moveTo>
                  <a:pt x="0" y="0"/>
                </a:moveTo>
                <a:lnTo>
                  <a:pt x="1831973" y="0"/>
                </a:lnTo>
                <a:lnTo>
                  <a:pt x="1831973" y="1532195"/>
                </a:lnTo>
                <a:lnTo>
                  <a:pt x="0" y="1532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2263" y="1277237"/>
            <a:ext cx="2767263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68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5 -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5589" y="1277237"/>
            <a:ext cx="11491321" cy="117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19"/>
              </a:lnSpc>
            </a:pPr>
            <a:r>
              <a:rPr lang="en-US" sz="6871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WEBSITE MISTAKES IDENTIFICATION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884" y="5060590"/>
            <a:ext cx="4561149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 server response time to speed up page loading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64920" y="5060590"/>
            <a:ext cx="4561149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 excessive JavaScript for better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8967" y="5060590"/>
            <a:ext cx="4561149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Minimize large network payloads by optimizing image sizes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9907" y="8314330"/>
            <a:ext cx="4561149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 efficient caching for static assets to improve loading times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56944" y="8314330"/>
            <a:ext cx="4561149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Simplify the payment and documentation process for smoother user transactions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889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43329" y="2933700"/>
            <a:ext cx="1181368" cy="1554431"/>
          </a:xfrm>
          <a:custGeom>
            <a:avLst/>
            <a:gdLst/>
            <a:ahLst/>
            <a:cxnLst/>
            <a:rect r="r" b="b" t="t" l="l"/>
            <a:pathLst>
              <a:path h="1554431" w="1181368">
                <a:moveTo>
                  <a:pt x="0" y="0"/>
                </a:moveTo>
                <a:lnTo>
                  <a:pt x="1181367" y="0"/>
                </a:lnTo>
                <a:lnTo>
                  <a:pt x="1181367" y="1554431"/>
                </a:lnTo>
                <a:lnTo>
                  <a:pt x="0" y="155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2770" y="2933700"/>
            <a:ext cx="1443736" cy="1486994"/>
          </a:xfrm>
          <a:custGeom>
            <a:avLst/>
            <a:gdLst/>
            <a:ahLst/>
            <a:cxnLst/>
            <a:rect r="r" b="b" t="t" l="l"/>
            <a:pathLst>
              <a:path h="1486994" w="1443736">
                <a:moveTo>
                  <a:pt x="0" y="0"/>
                </a:moveTo>
                <a:lnTo>
                  <a:pt x="1443736" y="0"/>
                </a:lnTo>
                <a:lnTo>
                  <a:pt x="1443736" y="1486994"/>
                </a:lnTo>
                <a:lnTo>
                  <a:pt x="0" y="1486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90205" y="2933700"/>
            <a:ext cx="1130115" cy="1486994"/>
          </a:xfrm>
          <a:custGeom>
            <a:avLst/>
            <a:gdLst/>
            <a:ahLst/>
            <a:cxnLst/>
            <a:rect r="r" b="b" t="t" l="l"/>
            <a:pathLst>
              <a:path h="1486994" w="1130115">
                <a:moveTo>
                  <a:pt x="0" y="0"/>
                </a:moveTo>
                <a:lnTo>
                  <a:pt x="1130116" y="0"/>
                </a:lnTo>
                <a:lnTo>
                  <a:pt x="1130116" y="1486994"/>
                </a:lnTo>
                <a:lnTo>
                  <a:pt x="0" y="1486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2110" y="6597112"/>
            <a:ext cx="1554431" cy="1554431"/>
          </a:xfrm>
          <a:custGeom>
            <a:avLst/>
            <a:gdLst/>
            <a:ahLst/>
            <a:cxnLst/>
            <a:rect r="r" b="b" t="t" l="l"/>
            <a:pathLst>
              <a:path h="1554431" w="1554431">
                <a:moveTo>
                  <a:pt x="0" y="0"/>
                </a:moveTo>
                <a:lnTo>
                  <a:pt x="1554431" y="0"/>
                </a:lnTo>
                <a:lnTo>
                  <a:pt x="1554431" y="1554432"/>
                </a:lnTo>
                <a:lnTo>
                  <a:pt x="0" y="155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94309" y="6597112"/>
            <a:ext cx="2111282" cy="1554431"/>
          </a:xfrm>
          <a:custGeom>
            <a:avLst/>
            <a:gdLst/>
            <a:ahLst/>
            <a:cxnLst/>
            <a:rect r="r" b="b" t="t" l="l"/>
            <a:pathLst>
              <a:path h="1554431" w="2111282">
                <a:moveTo>
                  <a:pt x="0" y="0"/>
                </a:moveTo>
                <a:lnTo>
                  <a:pt x="2111282" y="0"/>
                </a:lnTo>
                <a:lnTo>
                  <a:pt x="2111282" y="1554432"/>
                </a:lnTo>
                <a:lnTo>
                  <a:pt x="0" y="155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2263" y="1277237"/>
            <a:ext cx="2767263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68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6 -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5589" y="1277237"/>
            <a:ext cx="11491321" cy="117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19"/>
              </a:lnSpc>
            </a:pPr>
            <a:r>
              <a:rPr lang="en-US" sz="6871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WEBSITE BEST PRACTICES LIST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448" y="5106532"/>
            <a:ext cx="4417130" cy="5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1697" spc="-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a Content Delivery Network (CDN) and optimize server configurations for faster response times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611956"/>
            <a:ext cx="5410625" cy="34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104" spc="-115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Improve Server Response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6073" y="5106532"/>
            <a:ext cx="4417130" cy="5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1697" spc="-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Minimize unused JavaScript and defer non-critical scripts to improve page load times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39325" y="4611956"/>
            <a:ext cx="5410625" cy="34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104" spc="-115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Reduce Excessive JavaScript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45422" y="5106532"/>
            <a:ext cx="4417130" cy="5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1697" spc="-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Compress images and enable lazy loading to reduce network load and improve 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48675" y="4611956"/>
            <a:ext cx="5410625" cy="34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104" spc="-115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Minimize Large Network Payloads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0760" y="8769945"/>
            <a:ext cx="4417130" cy="5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1697" spc="-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 longer cache durations for static resources like images and scripts to avoid reloading them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34013" y="8275369"/>
            <a:ext cx="5410625" cy="34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104" spc="-115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 Efficient Caching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93987" y="8769945"/>
            <a:ext cx="5110651" cy="53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</a:pPr>
            <a:r>
              <a:rPr lang="en-US" sz="1697" spc="-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Streamline the user interface by reducing steps and offering clear guidance for transactions and documentation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638" y="8275369"/>
            <a:ext cx="5410625" cy="34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104" spc="-115">
                <a:solidFill>
                  <a:srgbClr val="FF91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Simplify Payment and Documentation Processes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7780" y="1657861"/>
            <a:ext cx="19865780" cy="8629139"/>
            <a:chOff x="0" y="0"/>
            <a:chExt cx="5232139" cy="2272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2140" cy="2272695"/>
            </a:xfrm>
            <a:custGeom>
              <a:avLst/>
              <a:gdLst/>
              <a:ahLst/>
              <a:cxnLst/>
              <a:rect r="r" b="b" t="t" l="l"/>
              <a:pathLst>
                <a:path h="2272695" w="5232140">
                  <a:moveTo>
                    <a:pt x="0" y="0"/>
                  </a:moveTo>
                  <a:lnTo>
                    <a:pt x="5232140" y="0"/>
                  </a:lnTo>
                  <a:lnTo>
                    <a:pt x="5232140" y="2272695"/>
                  </a:lnTo>
                  <a:lnTo>
                    <a:pt x="0" y="22726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32139" cy="228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1783" y="4662951"/>
            <a:ext cx="16267517" cy="4595349"/>
          </a:xfrm>
          <a:custGeom>
            <a:avLst/>
            <a:gdLst/>
            <a:ahLst/>
            <a:cxnLst/>
            <a:rect r="r" b="b" t="t" l="l"/>
            <a:pathLst>
              <a:path h="4595349" w="16267517">
                <a:moveTo>
                  <a:pt x="0" y="0"/>
                </a:moveTo>
                <a:lnTo>
                  <a:pt x="16267517" y="0"/>
                </a:lnTo>
                <a:lnTo>
                  <a:pt x="16267517" y="4595349"/>
                </a:lnTo>
                <a:lnTo>
                  <a:pt x="0" y="459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263" r="0" b="-11364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2831" y="1293643"/>
            <a:ext cx="2767263" cy="11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68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TASK 7-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94" y="1296139"/>
            <a:ext cx="11491321" cy="117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19"/>
              </a:lnSpc>
            </a:pPr>
            <a:r>
              <a:rPr lang="en-US" sz="6871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LANDING PAGE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831" y="2388436"/>
            <a:ext cx="11491321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USED: CANVA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831" y="3280350"/>
            <a:ext cx="2025756" cy="90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LINK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7216" y="3280350"/>
            <a:ext cx="6346784" cy="90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 u="sng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  <a:hlinkClick r:id="rId3" tooltip="https://www.canva.com/design/DAGSBrE_4fw/FdbSoeNe7iIw6BzlYMuhMg/edit?utm_content=DAGSBrE_4fw&amp;utm_campaign=designshare&amp;utm_medium=link2&amp;utm_source=sharebutton"/>
              </a:rPr>
              <a:t>LANDING PAGE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DAGRYqetkeU</dc:identifier>
  <dcterms:modified xsi:type="dcterms:W3CDTF">2011-08-01T06:04:30Z</dcterms:modified>
  <cp:revision>1</cp:revision>
  <dc:title>Black and Red Modern Car Dealer Presentation</dc:title>
</cp:coreProperties>
</file>